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292" r:id="rId5"/>
    <p:sldId id="1305" r:id="rId6"/>
    <p:sldId id="352" r:id="rId7"/>
    <p:sldId id="1300" r:id="rId8"/>
    <p:sldId id="1284" r:id="rId9"/>
    <p:sldId id="1285" r:id="rId10"/>
    <p:sldId id="1303" r:id="rId11"/>
    <p:sldId id="1286" r:id="rId12"/>
    <p:sldId id="1287" r:id="rId13"/>
    <p:sldId id="1293" r:id="rId14"/>
    <p:sldId id="1294" r:id="rId15"/>
    <p:sldId id="1295" r:id="rId16"/>
    <p:sldId id="1306" r:id="rId17"/>
    <p:sldId id="1307" r:id="rId18"/>
    <p:sldId id="1296" r:id="rId19"/>
    <p:sldId id="1308" r:id="rId20"/>
    <p:sldId id="1309" r:id="rId21"/>
    <p:sldId id="1310" r:id="rId22"/>
    <p:sldId id="1311" r:id="rId23"/>
    <p:sldId id="1312" r:id="rId24"/>
    <p:sldId id="1313" r:id="rId25"/>
    <p:sldId id="1314" r:id="rId26"/>
    <p:sldId id="1297" r:id="rId27"/>
    <p:sldId id="1288" r:id="rId28"/>
    <p:sldId id="1249" r:id="rId29"/>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45" autoAdjust="0"/>
  </p:normalViewPr>
  <p:slideViewPr>
    <p:cSldViewPr snapToGrid="0">
      <p:cViewPr varScale="1">
        <p:scale>
          <a:sx n="114" d="100"/>
          <a:sy n="114" d="100"/>
        </p:scale>
        <p:origin x="370" y="55"/>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56" r:id="rId5"/>
    <p:sldLayoutId id="2147483657" r:id="rId6"/>
    <p:sldLayoutId id="2147483659"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SNOWVITA B</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au311121104055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59250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8697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881518"/>
            <a:ext cx="2095554" cy="600164"/>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Loyola ICAM College of Engineering and Technology (LICET)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75362" y="577196"/>
            <a:ext cx="7886430" cy="313268"/>
          </a:xfrm>
        </p:spPr>
        <p:txBody>
          <a:bodyPr/>
          <a:lstStyle/>
          <a:p>
            <a:pPr algn="ctr"/>
            <a:r>
              <a:rPr lang="en-US" b="1" dirty="0"/>
              <a:t>Home Page – Before Login/</a:t>
            </a:r>
            <a:r>
              <a:rPr lang="en-US" b="1" dirty="0" err="1"/>
              <a:t>SignUp</a:t>
            </a:r>
            <a:endParaRPr lang="en-US" b="1" dirty="0"/>
          </a:p>
        </p:txBody>
      </p:sp>
      <p:pic>
        <p:nvPicPr>
          <p:cNvPr id="4" name="Picture 3">
            <a:extLst>
              <a:ext uri="{FF2B5EF4-FFF2-40B4-BE49-F238E27FC236}">
                <a16:creationId xmlns:a16="http://schemas.microsoft.com/office/drawing/2014/main" id="{9959CBAC-0CA5-FE50-2886-8495E2244114}"/>
              </a:ext>
            </a:extLst>
          </p:cNvPr>
          <p:cNvPicPr>
            <a:picLocks noChangeAspect="1"/>
          </p:cNvPicPr>
          <p:nvPr/>
        </p:nvPicPr>
        <p:blipFill>
          <a:blip r:embed="rId2"/>
          <a:stretch>
            <a:fillRect/>
          </a:stretch>
        </p:blipFill>
        <p:spPr>
          <a:xfrm>
            <a:off x="1187225" y="945211"/>
            <a:ext cx="6769100" cy="38158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4937" y="591914"/>
            <a:ext cx="7886430" cy="265038"/>
          </a:xfrm>
        </p:spPr>
        <p:txBody>
          <a:bodyPr/>
          <a:lstStyle/>
          <a:p>
            <a:pPr algn="ctr"/>
            <a:r>
              <a:rPr lang="en-US" b="1" dirty="0"/>
              <a:t>Search Functionality</a:t>
            </a:r>
          </a:p>
        </p:txBody>
      </p:sp>
      <p:pic>
        <p:nvPicPr>
          <p:cNvPr id="4" name="Picture 3">
            <a:extLst>
              <a:ext uri="{FF2B5EF4-FFF2-40B4-BE49-F238E27FC236}">
                <a16:creationId xmlns:a16="http://schemas.microsoft.com/office/drawing/2014/main" id="{FAC7536A-6F46-2302-F505-375307007319}"/>
              </a:ext>
            </a:extLst>
          </p:cNvPr>
          <p:cNvPicPr>
            <a:picLocks noChangeAspect="1"/>
          </p:cNvPicPr>
          <p:nvPr/>
        </p:nvPicPr>
        <p:blipFill>
          <a:blip r:embed="rId2"/>
          <a:stretch>
            <a:fillRect/>
          </a:stretch>
        </p:blipFill>
        <p:spPr>
          <a:xfrm>
            <a:off x="1265590" y="900039"/>
            <a:ext cx="6858686" cy="402994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60464" y="657829"/>
            <a:ext cx="7886430" cy="237422"/>
          </a:xfrm>
        </p:spPr>
        <p:txBody>
          <a:bodyPr/>
          <a:lstStyle/>
          <a:p>
            <a:pPr algn="ctr"/>
            <a:r>
              <a:rPr lang="en-US" b="1" dirty="0"/>
              <a:t>Sign Up Page</a:t>
            </a:r>
          </a:p>
        </p:txBody>
      </p:sp>
      <p:pic>
        <p:nvPicPr>
          <p:cNvPr id="4" name="Picture 3">
            <a:extLst>
              <a:ext uri="{FF2B5EF4-FFF2-40B4-BE49-F238E27FC236}">
                <a16:creationId xmlns:a16="http://schemas.microsoft.com/office/drawing/2014/main" id="{7625BB3A-056C-1C2E-81ED-6003392110A0}"/>
              </a:ext>
            </a:extLst>
          </p:cNvPr>
          <p:cNvPicPr>
            <a:picLocks noChangeAspect="1"/>
          </p:cNvPicPr>
          <p:nvPr/>
        </p:nvPicPr>
        <p:blipFill>
          <a:blip r:embed="rId2"/>
          <a:stretch>
            <a:fillRect/>
          </a:stretch>
        </p:blipFill>
        <p:spPr>
          <a:xfrm>
            <a:off x="1545270" y="1019723"/>
            <a:ext cx="6277399" cy="370067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422700" y="648253"/>
            <a:ext cx="7886430" cy="208697"/>
          </a:xfrm>
        </p:spPr>
        <p:txBody>
          <a:bodyPr/>
          <a:lstStyle/>
          <a:p>
            <a:pPr algn="ctr"/>
            <a:r>
              <a:rPr lang="en-US" b="1" dirty="0"/>
              <a:t>Login Page</a:t>
            </a:r>
          </a:p>
        </p:txBody>
      </p:sp>
      <p:pic>
        <p:nvPicPr>
          <p:cNvPr id="4" name="Picture 3">
            <a:extLst>
              <a:ext uri="{FF2B5EF4-FFF2-40B4-BE49-F238E27FC236}">
                <a16:creationId xmlns:a16="http://schemas.microsoft.com/office/drawing/2014/main" id="{539C019D-0653-C6B8-7962-5C67F725F3FF}"/>
              </a:ext>
            </a:extLst>
          </p:cNvPr>
          <p:cNvPicPr>
            <a:picLocks noChangeAspect="1"/>
          </p:cNvPicPr>
          <p:nvPr/>
        </p:nvPicPr>
        <p:blipFill>
          <a:blip r:embed="rId2"/>
          <a:stretch>
            <a:fillRect/>
          </a:stretch>
        </p:blipFill>
        <p:spPr>
          <a:xfrm>
            <a:off x="1252229" y="923974"/>
            <a:ext cx="6718849" cy="3955663"/>
          </a:xfrm>
          <a:prstGeom prst="rect">
            <a:avLst/>
          </a:prstGeom>
        </p:spPr>
      </p:pic>
    </p:spTree>
    <p:extLst>
      <p:ext uri="{BB962C8B-B14F-4D97-AF65-F5344CB8AC3E}">
        <p14:creationId xmlns:p14="http://schemas.microsoft.com/office/powerpoint/2010/main" val="168269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65251" y="653041"/>
            <a:ext cx="7886430" cy="179973"/>
          </a:xfrm>
        </p:spPr>
        <p:txBody>
          <a:bodyPr/>
          <a:lstStyle/>
          <a:p>
            <a:pPr algn="ctr"/>
            <a:r>
              <a:rPr lang="en-US" b="1" dirty="0"/>
              <a:t>Home Page – After Login</a:t>
            </a:r>
          </a:p>
        </p:txBody>
      </p:sp>
      <p:pic>
        <p:nvPicPr>
          <p:cNvPr id="4" name="Picture 3">
            <a:extLst>
              <a:ext uri="{FF2B5EF4-FFF2-40B4-BE49-F238E27FC236}">
                <a16:creationId xmlns:a16="http://schemas.microsoft.com/office/drawing/2014/main" id="{51AE3996-21C5-2976-B7F3-66DBA2F983BE}"/>
              </a:ext>
            </a:extLst>
          </p:cNvPr>
          <p:cNvPicPr>
            <a:picLocks noChangeAspect="1"/>
          </p:cNvPicPr>
          <p:nvPr/>
        </p:nvPicPr>
        <p:blipFill>
          <a:blip r:embed="rId2"/>
          <a:stretch>
            <a:fillRect/>
          </a:stretch>
        </p:blipFill>
        <p:spPr>
          <a:xfrm>
            <a:off x="1483415" y="990999"/>
            <a:ext cx="6360395" cy="3657600"/>
          </a:xfrm>
          <a:prstGeom prst="rect">
            <a:avLst/>
          </a:prstGeom>
        </p:spPr>
      </p:pic>
    </p:spTree>
    <p:extLst>
      <p:ext uri="{BB962C8B-B14F-4D97-AF65-F5344CB8AC3E}">
        <p14:creationId xmlns:p14="http://schemas.microsoft.com/office/powerpoint/2010/main" val="123360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0575" y="670728"/>
            <a:ext cx="7886430" cy="238885"/>
          </a:xfrm>
        </p:spPr>
        <p:txBody>
          <a:bodyPr/>
          <a:lstStyle/>
          <a:p>
            <a:pPr algn="ctr"/>
            <a:r>
              <a:rPr lang="en-US" b="1" dirty="0"/>
              <a:t>Upload Music Page</a:t>
            </a:r>
          </a:p>
        </p:txBody>
      </p:sp>
      <p:pic>
        <p:nvPicPr>
          <p:cNvPr id="4" name="Picture 3">
            <a:extLst>
              <a:ext uri="{FF2B5EF4-FFF2-40B4-BE49-F238E27FC236}">
                <a16:creationId xmlns:a16="http://schemas.microsoft.com/office/drawing/2014/main" id="{309EABBF-15F3-AC7C-5D5E-1090861BCEFB}"/>
              </a:ext>
            </a:extLst>
          </p:cNvPr>
          <p:cNvPicPr>
            <a:picLocks noChangeAspect="1"/>
          </p:cNvPicPr>
          <p:nvPr/>
        </p:nvPicPr>
        <p:blipFill>
          <a:blip r:embed="rId2"/>
          <a:stretch>
            <a:fillRect/>
          </a:stretch>
        </p:blipFill>
        <p:spPr>
          <a:xfrm>
            <a:off x="1631496" y="1043661"/>
            <a:ext cx="5975737" cy="353451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661154"/>
            <a:ext cx="7886430" cy="277184"/>
          </a:xfrm>
        </p:spPr>
        <p:txBody>
          <a:bodyPr/>
          <a:lstStyle/>
          <a:p>
            <a:pPr algn="ctr"/>
            <a:r>
              <a:rPr lang="en-US" b="1" dirty="0"/>
              <a:t>Channel Page</a:t>
            </a:r>
          </a:p>
        </p:txBody>
      </p:sp>
      <p:pic>
        <p:nvPicPr>
          <p:cNvPr id="4" name="Picture 3">
            <a:extLst>
              <a:ext uri="{FF2B5EF4-FFF2-40B4-BE49-F238E27FC236}">
                <a16:creationId xmlns:a16="http://schemas.microsoft.com/office/drawing/2014/main" id="{78BE7AB2-3602-CAB5-2F1C-490B4E22FDB9}"/>
              </a:ext>
            </a:extLst>
          </p:cNvPr>
          <p:cNvPicPr>
            <a:picLocks noChangeAspect="1"/>
          </p:cNvPicPr>
          <p:nvPr/>
        </p:nvPicPr>
        <p:blipFill>
          <a:blip r:embed="rId2"/>
          <a:stretch>
            <a:fillRect/>
          </a:stretch>
        </p:blipFill>
        <p:spPr>
          <a:xfrm>
            <a:off x="1486626" y="1034086"/>
            <a:ext cx="6264232" cy="3675767"/>
          </a:xfrm>
          <a:prstGeom prst="rect">
            <a:avLst/>
          </a:prstGeom>
        </p:spPr>
      </p:pic>
    </p:spTree>
    <p:extLst>
      <p:ext uri="{BB962C8B-B14F-4D97-AF65-F5344CB8AC3E}">
        <p14:creationId xmlns:p14="http://schemas.microsoft.com/office/powerpoint/2010/main" val="173540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All Songs Page</a:t>
            </a:r>
          </a:p>
        </p:txBody>
      </p:sp>
      <p:pic>
        <p:nvPicPr>
          <p:cNvPr id="4" name="Picture 3">
            <a:extLst>
              <a:ext uri="{FF2B5EF4-FFF2-40B4-BE49-F238E27FC236}">
                <a16:creationId xmlns:a16="http://schemas.microsoft.com/office/drawing/2014/main" id="{C075C1EF-0E5B-7D67-A4E3-79BCB73D69EE}"/>
              </a:ext>
            </a:extLst>
          </p:cNvPr>
          <p:cNvPicPr>
            <a:picLocks noChangeAspect="1"/>
          </p:cNvPicPr>
          <p:nvPr/>
        </p:nvPicPr>
        <p:blipFill>
          <a:blip r:embed="rId2"/>
          <a:stretch>
            <a:fillRect/>
          </a:stretch>
        </p:blipFill>
        <p:spPr>
          <a:xfrm>
            <a:off x="1287059" y="1029297"/>
            <a:ext cx="6569432" cy="3872831"/>
          </a:xfrm>
          <a:prstGeom prst="rect">
            <a:avLst/>
          </a:prstGeom>
        </p:spPr>
      </p:pic>
    </p:spTree>
    <p:extLst>
      <p:ext uri="{BB962C8B-B14F-4D97-AF65-F5344CB8AC3E}">
        <p14:creationId xmlns:p14="http://schemas.microsoft.com/office/powerpoint/2010/main" val="362942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Add To Listen Later Functionality</a:t>
            </a:r>
          </a:p>
        </p:txBody>
      </p:sp>
      <p:pic>
        <p:nvPicPr>
          <p:cNvPr id="5" name="Picture 4">
            <a:extLst>
              <a:ext uri="{FF2B5EF4-FFF2-40B4-BE49-F238E27FC236}">
                <a16:creationId xmlns:a16="http://schemas.microsoft.com/office/drawing/2014/main" id="{D4A1024D-450C-34DA-C6F1-28DAF2600E26}"/>
              </a:ext>
            </a:extLst>
          </p:cNvPr>
          <p:cNvPicPr>
            <a:picLocks noChangeAspect="1"/>
          </p:cNvPicPr>
          <p:nvPr/>
        </p:nvPicPr>
        <p:blipFill>
          <a:blip r:embed="rId2"/>
          <a:stretch>
            <a:fillRect/>
          </a:stretch>
        </p:blipFill>
        <p:spPr>
          <a:xfrm>
            <a:off x="1597986" y="1034087"/>
            <a:ext cx="6104997" cy="3610969"/>
          </a:xfrm>
          <a:prstGeom prst="rect">
            <a:avLst/>
          </a:prstGeom>
        </p:spPr>
      </p:pic>
    </p:spTree>
    <p:extLst>
      <p:ext uri="{BB962C8B-B14F-4D97-AF65-F5344CB8AC3E}">
        <p14:creationId xmlns:p14="http://schemas.microsoft.com/office/powerpoint/2010/main" val="363546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Watch Later Page</a:t>
            </a:r>
          </a:p>
        </p:txBody>
      </p:sp>
      <p:pic>
        <p:nvPicPr>
          <p:cNvPr id="4" name="Picture 3">
            <a:extLst>
              <a:ext uri="{FF2B5EF4-FFF2-40B4-BE49-F238E27FC236}">
                <a16:creationId xmlns:a16="http://schemas.microsoft.com/office/drawing/2014/main" id="{FEE4B8E7-8E92-36EF-7420-0918F98D3818}"/>
              </a:ext>
            </a:extLst>
          </p:cNvPr>
          <p:cNvPicPr>
            <a:picLocks noChangeAspect="1"/>
          </p:cNvPicPr>
          <p:nvPr/>
        </p:nvPicPr>
        <p:blipFill>
          <a:blip r:embed="rId2"/>
          <a:stretch>
            <a:fillRect/>
          </a:stretch>
        </p:blipFill>
        <p:spPr>
          <a:xfrm>
            <a:off x="1330841" y="928763"/>
            <a:ext cx="6664175" cy="3946921"/>
          </a:xfrm>
          <a:prstGeom prst="rect">
            <a:avLst/>
          </a:prstGeom>
        </p:spPr>
      </p:pic>
    </p:spTree>
    <p:extLst>
      <p:ext uri="{BB962C8B-B14F-4D97-AF65-F5344CB8AC3E}">
        <p14:creationId xmlns:p14="http://schemas.microsoft.com/office/powerpoint/2010/main" val="378435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History Page</a:t>
            </a:r>
          </a:p>
        </p:txBody>
      </p:sp>
      <p:pic>
        <p:nvPicPr>
          <p:cNvPr id="5" name="Picture 4">
            <a:extLst>
              <a:ext uri="{FF2B5EF4-FFF2-40B4-BE49-F238E27FC236}">
                <a16:creationId xmlns:a16="http://schemas.microsoft.com/office/drawing/2014/main" id="{0E04E405-9075-A50B-8D2D-99EDB26E6F0C}"/>
              </a:ext>
            </a:extLst>
          </p:cNvPr>
          <p:cNvPicPr>
            <a:picLocks noChangeAspect="1"/>
          </p:cNvPicPr>
          <p:nvPr/>
        </p:nvPicPr>
        <p:blipFill>
          <a:blip r:embed="rId2"/>
          <a:stretch>
            <a:fillRect/>
          </a:stretch>
        </p:blipFill>
        <p:spPr>
          <a:xfrm>
            <a:off x="1524198" y="928763"/>
            <a:ext cx="6417395" cy="3810798"/>
          </a:xfrm>
          <a:prstGeom prst="rect">
            <a:avLst/>
          </a:prstGeom>
        </p:spPr>
      </p:pic>
    </p:spTree>
    <p:extLst>
      <p:ext uri="{BB962C8B-B14F-4D97-AF65-F5344CB8AC3E}">
        <p14:creationId xmlns:p14="http://schemas.microsoft.com/office/powerpoint/2010/main" val="241130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Home Page – About US Section</a:t>
            </a:r>
          </a:p>
        </p:txBody>
      </p:sp>
      <p:pic>
        <p:nvPicPr>
          <p:cNvPr id="4" name="Picture 3">
            <a:extLst>
              <a:ext uri="{FF2B5EF4-FFF2-40B4-BE49-F238E27FC236}">
                <a16:creationId xmlns:a16="http://schemas.microsoft.com/office/drawing/2014/main" id="{4225407E-F164-78DE-8522-06914B4E2A42}"/>
              </a:ext>
            </a:extLst>
          </p:cNvPr>
          <p:cNvPicPr>
            <a:picLocks noChangeAspect="1"/>
          </p:cNvPicPr>
          <p:nvPr/>
        </p:nvPicPr>
        <p:blipFill>
          <a:blip r:embed="rId2"/>
          <a:stretch>
            <a:fillRect/>
          </a:stretch>
        </p:blipFill>
        <p:spPr>
          <a:xfrm>
            <a:off x="1455315" y="1014937"/>
            <a:ext cx="6442420" cy="3815585"/>
          </a:xfrm>
          <a:prstGeom prst="rect">
            <a:avLst/>
          </a:prstGeom>
        </p:spPr>
      </p:pic>
    </p:spTree>
    <p:extLst>
      <p:ext uri="{BB962C8B-B14F-4D97-AF65-F5344CB8AC3E}">
        <p14:creationId xmlns:p14="http://schemas.microsoft.com/office/powerpoint/2010/main" val="4054626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7"/>
            <a:ext cx="7886430" cy="310696"/>
          </a:xfrm>
        </p:spPr>
        <p:txBody>
          <a:bodyPr/>
          <a:lstStyle/>
          <a:p>
            <a:pPr algn="ctr"/>
            <a:r>
              <a:rPr lang="en-US" b="1" dirty="0"/>
              <a:t>Logout Functionality</a:t>
            </a:r>
          </a:p>
        </p:txBody>
      </p:sp>
      <p:pic>
        <p:nvPicPr>
          <p:cNvPr id="5" name="Picture 4">
            <a:extLst>
              <a:ext uri="{FF2B5EF4-FFF2-40B4-BE49-F238E27FC236}">
                <a16:creationId xmlns:a16="http://schemas.microsoft.com/office/drawing/2014/main" id="{9C657DE9-FF84-8014-A007-32B587CFFFB6}"/>
              </a:ext>
            </a:extLst>
          </p:cNvPr>
          <p:cNvPicPr>
            <a:picLocks noChangeAspect="1"/>
          </p:cNvPicPr>
          <p:nvPr/>
        </p:nvPicPr>
        <p:blipFill>
          <a:blip r:embed="rId2"/>
          <a:stretch>
            <a:fillRect/>
          </a:stretch>
        </p:blipFill>
        <p:spPr>
          <a:xfrm>
            <a:off x="1311564" y="967062"/>
            <a:ext cx="6626003" cy="3898410"/>
          </a:xfrm>
          <a:prstGeom prst="rect">
            <a:avLst/>
          </a:prstGeom>
        </p:spPr>
      </p:pic>
    </p:spTree>
    <p:extLst>
      <p:ext uri="{BB962C8B-B14F-4D97-AF65-F5344CB8AC3E}">
        <p14:creationId xmlns:p14="http://schemas.microsoft.com/office/powerpoint/2010/main" val="121159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52669" y="874486"/>
            <a:ext cx="8421857" cy="243114"/>
          </a:xfrm>
        </p:spPr>
        <p:txBody>
          <a:bodyPr/>
          <a:lstStyle/>
          <a:p>
            <a:r>
              <a:rPr lang="en-IN" sz="1800" b="1" dirty="0">
                <a:solidFill>
                  <a:srgbClr val="213163"/>
                </a:solidFill>
                <a:latin typeface="+mj-lt"/>
              </a:rPr>
              <a:t>Future </a:t>
            </a:r>
            <a:r>
              <a:rPr lang="en-US" sz="1800" b="1" dirty="0">
                <a:solidFill>
                  <a:srgbClr val="213163"/>
                </a:solidFill>
                <a:latin typeface="+mj-lt"/>
              </a:rPr>
              <a:t>Enhancements</a:t>
            </a:r>
            <a:r>
              <a:rPr lang="en-US" sz="1800" b="1" dirty="0">
                <a:solidFill>
                  <a:srgbClr val="374151"/>
                </a:solidFill>
                <a:latin typeface="+mj-lt"/>
                <a:cs typeface="Times New Roman" panose="02020603050405020304" pitchFamily="18" charset="0"/>
              </a:rPr>
              <a:t>:</a:t>
            </a:r>
            <a:endParaRPr lang="en-US" sz="1600" dirty="0"/>
          </a:p>
        </p:txBody>
      </p:sp>
      <p:sp>
        <p:nvSpPr>
          <p:cNvPr id="3" name="TextBox 2">
            <a:extLst>
              <a:ext uri="{FF2B5EF4-FFF2-40B4-BE49-F238E27FC236}">
                <a16:creationId xmlns:a16="http://schemas.microsoft.com/office/drawing/2014/main" id="{89389E0D-03D9-CB41-8369-7CAFF315BD10}"/>
              </a:ext>
            </a:extLst>
          </p:cNvPr>
          <p:cNvSpPr txBox="1"/>
          <p:nvPr/>
        </p:nvSpPr>
        <p:spPr>
          <a:xfrm>
            <a:off x="252669" y="1156308"/>
            <a:ext cx="8638661" cy="3493264"/>
          </a:xfrm>
          <a:prstGeom prst="rect">
            <a:avLst/>
          </a:prstGeom>
          <a:noFill/>
        </p:spPr>
        <p:txBody>
          <a:bodyPr wrap="square" rtlCol="0">
            <a:spAutoFit/>
          </a:bodyPr>
          <a:lstStyle/>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Enhanced Social Integration:</a:t>
            </a:r>
            <a:r>
              <a:rPr lang="en-US" sz="1300" dirty="0">
                <a:solidFill>
                  <a:schemeClr val="tx1"/>
                </a:solidFill>
                <a:highlight>
                  <a:srgbClr val="FFFFFF"/>
                </a:highlight>
                <a:latin typeface="Söhne"/>
              </a:rPr>
              <a:t> </a:t>
            </a:r>
            <a:r>
              <a:rPr lang="en-US" sz="1300" b="0" i="0" dirty="0">
                <a:solidFill>
                  <a:schemeClr val="tx1"/>
                </a:solidFill>
                <a:effectLst/>
                <a:highlight>
                  <a:srgbClr val="FFFFFF"/>
                </a:highlight>
                <a:latin typeface="Söhne"/>
              </a:rPr>
              <a:t>Allow users to seamlessly share their favorite music tracks and playlists on popular social media platforms. Implement social login options for simplified authentication and improved user engagement.</a:t>
            </a:r>
          </a:p>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Smart Recommendations:</a:t>
            </a:r>
            <a:r>
              <a:rPr lang="en-US" sz="1300" dirty="0">
                <a:solidFill>
                  <a:schemeClr val="tx1"/>
                </a:solidFill>
                <a:highlight>
                  <a:srgbClr val="FFFFFF"/>
                </a:highlight>
                <a:latin typeface="Söhne"/>
              </a:rPr>
              <a:t> </a:t>
            </a:r>
            <a:r>
              <a:rPr lang="en-US" sz="1300" b="0" i="0" dirty="0">
                <a:solidFill>
                  <a:schemeClr val="tx1"/>
                </a:solidFill>
                <a:effectLst/>
                <a:highlight>
                  <a:srgbClr val="FFFFFF"/>
                </a:highlight>
                <a:latin typeface="Söhne"/>
              </a:rPr>
              <a:t>Develop advanced recommendation algorithms leveraging machine learning to offer personalized music suggestions based on user preferences, listening habits, and contextual data. Introduce curated playlists tailored to specific moods, activities, or genres, providing users with a more immersive music discovery experience.</a:t>
            </a:r>
          </a:p>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Real-time Collaboration: </a:t>
            </a:r>
            <a:r>
              <a:rPr lang="en-US" sz="1300" b="0" i="0" dirty="0">
                <a:solidFill>
                  <a:schemeClr val="tx1"/>
                </a:solidFill>
                <a:effectLst/>
                <a:highlight>
                  <a:srgbClr val="FFFFFF"/>
                </a:highlight>
                <a:latin typeface="Söhne"/>
              </a:rPr>
              <a:t>Enable users to collaboratively create and manage playlists with friends or within communities. Implement real-time synchronization to ensure seamless collaboration and instant updates across all users involved.</a:t>
            </a:r>
          </a:p>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API Integration: </a:t>
            </a:r>
            <a:r>
              <a:rPr lang="en-US" sz="1300" b="0" i="0" dirty="0">
                <a:solidFill>
                  <a:schemeClr val="tx1"/>
                </a:solidFill>
                <a:effectLst/>
                <a:highlight>
                  <a:srgbClr val="FFFFFF"/>
                </a:highlight>
                <a:latin typeface="Söhne"/>
              </a:rPr>
              <a:t>Integrate with popular music APIs such as Spotify or Apple Music to expand the music catalog and access additional features. Utilize APIs for enhanced metadata retrieval, improved music streaming quality, and seamless synchronization across devices.</a:t>
            </a:r>
          </a:p>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Advanced Analytics: </a:t>
            </a:r>
            <a:r>
              <a:rPr lang="en-US" sz="1300" b="0" i="0" dirty="0">
                <a:solidFill>
                  <a:schemeClr val="tx1"/>
                </a:solidFill>
                <a:effectLst/>
                <a:highlight>
                  <a:srgbClr val="FFFFFF"/>
                </a:highlight>
                <a:latin typeface="Söhne"/>
              </a:rPr>
              <a:t>Implement comprehensive analytics tools to gather valuable insights into user behavior, content preferences, and engagement patterns. Utilize data-driven insights to refine recommendation algorithms, optimize user experience, and drive business decisions.</a:t>
            </a:r>
          </a:p>
          <a:p>
            <a:pPr marL="285750" indent="-285750" algn="l">
              <a:buFont typeface="Arial" panose="020B0604020202020204" pitchFamily="34" charset="0"/>
              <a:buChar char="•"/>
            </a:pPr>
            <a:r>
              <a:rPr lang="en-US" sz="1300" b="1" i="0" dirty="0">
                <a:solidFill>
                  <a:schemeClr val="tx1"/>
                </a:solidFill>
                <a:effectLst/>
                <a:highlight>
                  <a:srgbClr val="FFFFFF"/>
                </a:highlight>
                <a:latin typeface="Söhne"/>
              </a:rPr>
              <a:t>Offline Mode Enhancement:</a:t>
            </a:r>
            <a:r>
              <a:rPr lang="en-US" sz="1300" dirty="0">
                <a:solidFill>
                  <a:schemeClr val="tx1"/>
                </a:solidFill>
                <a:highlight>
                  <a:srgbClr val="FFFFFF"/>
                </a:highlight>
                <a:latin typeface="Söhne"/>
              </a:rPr>
              <a:t> </a:t>
            </a:r>
            <a:r>
              <a:rPr lang="en-US" sz="1300" b="0" i="0" dirty="0">
                <a:solidFill>
                  <a:schemeClr val="tx1"/>
                </a:solidFill>
                <a:effectLst/>
                <a:highlight>
                  <a:srgbClr val="FFFFFF"/>
                </a:highlight>
                <a:latin typeface="Söhne"/>
              </a:rPr>
              <a:t>Enhance offline mode functionality to allow users to download entire playlists or albums for offline listening. Implement smart caching mechanisms to optimize storage usage and ensure seamless transition between online and offline modes.</a:t>
            </a:r>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96789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3" name="TextBox 2">
            <a:extLst>
              <a:ext uri="{FF2B5EF4-FFF2-40B4-BE49-F238E27FC236}">
                <a16:creationId xmlns:a16="http://schemas.microsoft.com/office/drawing/2014/main" id="{47DE2910-D3A0-B856-186A-2466F0C2CE99}"/>
              </a:ext>
            </a:extLst>
          </p:cNvPr>
          <p:cNvSpPr txBox="1"/>
          <p:nvPr/>
        </p:nvSpPr>
        <p:spPr>
          <a:xfrm>
            <a:off x="845820" y="1336821"/>
            <a:ext cx="7431314" cy="2677656"/>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tx1"/>
                </a:solidFill>
                <a:effectLst/>
                <a:highlight>
                  <a:srgbClr val="FFFFFF"/>
                </a:highlight>
                <a:latin typeface="Söhne"/>
              </a:rPr>
              <a:t>The development of a music web application using Django framework presents an exciting opportunity to create a dynamic and engaging platform for music enthusiasts.</a:t>
            </a:r>
          </a:p>
          <a:p>
            <a:pPr marL="285750" indent="-285750" algn="l">
              <a:buFont typeface="Arial" panose="020B0604020202020204" pitchFamily="34" charset="0"/>
              <a:buChar char="•"/>
            </a:pPr>
            <a:r>
              <a:rPr lang="en-US" b="0" i="0" dirty="0">
                <a:solidFill>
                  <a:schemeClr val="tx1"/>
                </a:solidFill>
                <a:effectLst/>
                <a:highlight>
                  <a:srgbClr val="FFFFFF"/>
                </a:highlight>
                <a:latin typeface="Söhne"/>
              </a:rPr>
              <a:t>Through the implementation of key features such as user authentication, database management, music discovery, streaming capabilities, playlist management, and responsive design, we have laid a solid foundation for a robust music streaming experience.</a:t>
            </a:r>
          </a:p>
          <a:p>
            <a:pPr marL="285750" indent="-285750" algn="l">
              <a:buFont typeface="Arial" panose="020B0604020202020204" pitchFamily="34" charset="0"/>
              <a:buChar char="•"/>
            </a:pPr>
            <a:r>
              <a:rPr lang="en-US" b="0" i="0" dirty="0">
                <a:solidFill>
                  <a:schemeClr val="tx1"/>
                </a:solidFill>
                <a:effectLst/>
                <a:highlight>
                  <a:srgbClr val="FFFFFF"/>
                </a:highlight>
                <a:latin typeface="Söhne"/>
              </a:rPr>
              <a:t>Future enhancements, including advanced social integration, personalized recommendations, real-time collaboration, API integration, advanced analytics, and offline mode enhancements, promise to further elevate the user experience and stay ahead of industry trends.</a:t>
            </a:r>
          </a:p>
          <a:p>
            <a:pPr marL="285750" indent="-285750" algn="l">
              <a:buFont typeface="Arial" panose="020B0604020202020204" pitchFamily="34" charset="0"/>
              <a:buChar char="•"/>
            </a:pPr>
            <a:r>
              <a:rPr lang="en-US" b="0" i="0" dirty="0">
                <a:solidFill>
                  <a:schemeClr val="tx1"/>
                </a:solidFill>
                <a:effectLst/>
                <a:highlight>
                  <a:srgbClr val="FFFFFF"/>
                </a:highlight>
                <a:latin typeface="Söhne"/>
              </a:rPr>
              <a:t>By leveraging Django's capabilities and continuously innovating, we are poised to deliver a music web application that not only meets but exceeds the expectations of our users, setting new standards in online music streaming platforms.</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25454" y="87954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a:extLst>
              <a:ext uri="{FF2B5EF4-FFF2-40B4-BE49-F238E27FC236}">
                <a16:creationId xmlns:a16="http://schemas.microsoft.com/office/drawing/2014/main" id="{D1BDBE5E-0606-48A2-7990-B277A738BFE3}"/>
              </a:ext>
            </a:extLst>
          </p:cNvPr>
          <p:cNvSpPr txBox="1"/>
          <p:nvPr/>
        </p:nvSpPr>
        <p:spPr>
          <a:xfrm>
            <a:off x="479563" y="1381540"/>
            <a:ext cx="8184873" cy="2462213"/>
          </a:xfrm>
          <a:prstGeom prst="rect">
            <a:avLst/>
          </a:prstGeom>
          <a:noFill/>
        </p:spPr>
        <p:txBody>
          <a:bodyPr wrap="square" rtlCol="0">
            <a:spAutoFit/>
          </a:bodyPr>
          <a:lstStyle/>
          <a:p>
            <a:pPr algn="l"/>
            <a:r>
              <a:rPr lang="en-US" b="0" i="0" dirty="0">
                <a:solidFill>
                  <a:schemeClr val="tx1"/>
                </a:solidFill>
                <a:effectLst/>
                <a:highlight>
                  <a:srgbClr val="FFFFFF"/>
                </a:highlight>
                <a:latin typeface="Söhne"/>
              </a:rPr>
              <a:t>Embark on a journey with us as we delve into the intricate process of constructing a sophisticated music web application powered by the Django framework. Throughout this presentation, we'll immerse ourselves in the depth of Django's capabilities, unraveling its diverse features to craft a dynamic platform tailored for music enthusiasts. </a:t>
            </a:r>
          </a:p>
          <a:p>
            <a:pPr algn="l"/>
            <a:endParaRPr lang="en-US" dirty="0">
              <a:solidFill>
                <a:schemeClr val="tx1"/>
              </a:solidFill>
              <a:highlight>
                <a:srgbClr val="FFFFFF"/>
              </a:highlight>
              <a:latin typeface="Söhne"/>
            </a:endParaRPr>
          </a:p>
          <a:p>
            <a:pPr algn="l"/>
            <a:r>
              <a:rPr lang="en-US" b="0" i="0" dirty="0">
                <a:solidFill>
                  <a:schemeClr val="tx1"/>
                </a:solidFill>
                <a:effectLst/>
                <a:highlight>
                  <a:srgbClr val="FFFFFF"/>
                </a:highlight>
                <a:latin typeface="Söhne"/>
              </a:rPr>
              <a:t>From user authentication to database management, search and discovery functionalities, seamless streaming experiences, playlist curation tools, and responsive design implementation, every aspect of our application design will be meticulously explored. </a:t>
            </a:r>
          </a:p>
          <a:p>
            <a:pPr algn="l"/>
            <a:endParaRPr lang="en-US" dirty="0">
              <a:solidFill>
                <a:schemeClr val="tx1"/>
              </a:solidFill>
              <a:highlight>
                <a:srgbClr val="FFFFFF"/>
              </a:highlight>
              <a:latin typeface="Söhne"/>
            </a:endParaRPr>
          </a:p>
          <a:p>
            <a:pPr algn="l"/>
            <a:r>
              <a:rPr lang="en-US" b="0" i="0" dirty="0">
                <a:solidFill>
                  <a:schemeClr val="tx1"/>
                </a:solidFill>
                <a:effectLst/>
                <a:highlight>
                  <a:srgbClr val="FFFFFF"/>
                </a:highlight>
                <a:latin typeface="Söhne"/>
              </a:rPr>
              <a:t>Join me as I navigate through the complexities of development, addressing challenges, and uncovering innovative solutions to create an immersive and engaging online music experience.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921727"/>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C7A607-BE2D-FEBB-9D2D-A5D87B4FA417}"/>
              </a:ext>
            </a:extLst>
          </p:cNvPr>
          <p:cNvSpPr txBox="1"/>
          <p:nvPr/>
        </p:nvSpPr>
        <p:spPr>
          <a:xfrm>
            <a:off x="571500" y="1287117"/>
            <a:ext cx="7697857" cy="2246769"/>
          </a:xfrm>
          <a:prstGeom prst="rect">
            <a:avLst/>
          </a:prstGeom>
          <a:noFill/>
        </p:spPr>
        <p:txBody>
          <a:bodyPr wrap="square" rtlCol="0">
            <a:spAutoFit/>
          </a:bodyPr>
          <a:lstStyle/>
          <a:p>
            <a:r>
              <a:rPr lang="en-US" dirty="0"/>
              <a:t>In response to the evolving landscape of digital music consumption, there arises a pressing need to develop a sophisticated music web application leveraging the Django framework. This endeavor requires addressing multifaceted challenges, encompassing user authentication, database management, seamless music streaming, intuitive playlist organization, and responsive interface design. </a:t>
            </a:r>
          </a:p>
          <a:p>
            <a:endParaRPr lang="en-US" dirty="0"/>
          </a:p>
          <a:p>
            <a:r>
              <a:rPr lang="en-US" dirty="0"/>
              <a:t>The aim is to engineer a comprehensive platform that not only caters to users' diverse music preferences but also ensures optimal performance and scalability. This undertaking seeks to redefine the standards of online music platforms, presenting an opportunity to innovate and elevate the music streaming experience for users worldwide.</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07986" y="8785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A1B1EB-B0AE-E919-7A41-FCC9E5C78FB8}"/>
              </a:ext>
            </a:extLst>
          </p:cNvPr>
          <p:cNvSpPr txBox="1"/>
          <p:nvPr/>
        </p:nvSpPr>
        <p:spPr>
          <a:xfrm>
            <a:off x="472108" y="1246646"/>
            <a:ext cx="8199783" cy="2857192"/>
          </a:xfrm>
          <a:prstGeom prst="rect">
            <a:avLst/>
          </a:prstGeom>
          <a:noFill/>
        </p:spPr>
        <p:txBody>
          <a:bodyPr wrap="square" rtlCol="0">
            <a:spAutoFit/>
          </a:bodyPr>
          <a:lstStyle/>
          <a:p>
            <a:pPr>
              <a:spcAft>
                <a:spcPts val="800"/>
              </a:spcAft>
            </a:pPr>
            <a:r>
              <a:rPr lang="en-US" b="1" dirty="0"/>
              <a:t>Objective: </a:t>
            </a:r>
            <a:r>
              <a:rPr lang="en-US" dirty="0"/>
              <a:t>Develop a user-friendly music web application using Django.</a:t>
            </a:r>
          </a:p>
          <a:p>
            <a:r>
              <a:rPr lang="en-US" b="1" dirty="0"/>
              <a:t>Key Features:</a:t>
            </a:r>
          </a:p>
          <a:p>
            <a:pPr marL="285750" lvl="5" indent="-285750">
              <a:buFont typeface="Arial" panose="020B0604020202020204" pitchFamily="34" charset="0"/>
              <a:buChar char="•"/>
            </a:pPr>
            <a:r>
              <a:rPr lang="en-US" dirty="0"/>
              <a:t>User Authentication</a:t>
            </a:r>
          </a:p>
          <a:p>
            <a:pPr marL="285750" lvl="5" indent="-285750">
              <a:buFont typeface="Arial" panose="020B0604020202020204" pitchFamily="34" charset="0"/>
              <a:buChar char="•"/>
            </a:pPr>
            <a:r>
              <a:rPr lang="en-US" dirty="0"/>
              <a:t>Database Management</a:t>
            </a:r>
          </a:p>
          <a:p>
            <a:pPr marL="285750" lvl="5" indent="-285750">
              <a:buFont typeface="Arial" panose="020B0604020202020204" pitchFamily="34" charset="0"/>
              <a:buChar char="•"/>
            </a:pPr>
            <a:r>
              <a:rPr lang="en-US" dirty="0"/>
              <a:t>Music Discovery</a:t>
            </a:r>
          </a:p>
          <a:p>
            <a:pPr marL="285750" lvl="5" indent="-285750">
              <a:buFont typeface="Arial" panose="020B0604020202020204" pitchFamily="34" charset="0"/>
              <a:buChar char="•"/>
            </a:pPr>
            <a:r>
              <a:rPr lang="en-US" dirty="0"/>
              <a:t>Streaming Capabilities</a:t>
            </a:r>
          </a:p>
          <a:p>
            <a:pPr marL="285750" lvl="5" indent="-285750">
              <a:buFont typeface="Arial" panose="020B0604020202020204" pitchFamily="34" charset="0"/>
              <a:buChar char="•"/>
            </a:pPr>
            <a:r>
              <a:rPr lang="en-US" dirty="0"/>
              <a:t>Playlist Management</a:t>
            </a:r>
          </a:p>
          <a:p>
            <a:pPr marL="285750" lvl="5" indent="-285750">
              <a:buFont typeface="Arial" panose="020B0604020202020204" pitchFamily="34" charset="0"/>
              <a:buChar char="•"/>
            </a:pPr>
            <a:r>
              <a:rPr lang="en-US" dirty="0"/>
              <a:t>Responsive Design</a:t>
            </a:r>
            <a:endParaRPr lang="en-US" b="1" dirty="0"/>
          </a:p>
          <a:p>
            <a:pPr>
              <a:spcBef>
                <a:spcPts val="800"/>
              </a:spcBef>
            </a:pPr>
            <a:r>
              <a:rPr lang="en-US" b="1" dirty="0"/>
              <a:t>Project Goals:</a:t>
            </a:r>
          </a:p>
          <a:p>
            <a:pPr marL="285750" indent="-285750">
              <a:buFont typeface="Arial" panose="020B0604020202020204" pitchFamily="34" charset="0"/>
              <a:buChar char="•"/>
            </a:pPr>
            <a:r>
              <a:rPr lang="en-US" dirty="0"/>
              <a:t>Set a new standard in online music streaming.</a:t>
            </a:r>
          </a:p>
          <a:p>
            <a:pPr marL="285750" indent="-285750">
              <a:buFont typeface="Arial" panose="020B0604020202020204" pitchFamily="34" charset="0"/>
              <a:buChar char="•"/>
            </a:pPr>
            <a:r>
              <a:rPr lang="en-US" dirty="0"/>
              <a:t>Prioritize user experience and security.</a:t>
            </a:r>
          </a:p>
          <a:p>
            <a:pPr marL="285750" indent="-285750">
              <a:buFont typeface="Arial" panose="020B0604020202020204" pitchFamily="34" charset="0"/>
              <a:buChar char="•"/>
            </a:pPr>
            <a:r>
              <a:rPr lang="en-US" dirty="0"/>
              <a:t>Ensure scalability and performance optimization.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67938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Proposed Solution</a:t>
            </a:r>
            <a:endParaRPr lang="en-IN" sz="18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505635"/>
            <a:ext cx="8866934" cy="376834"/>
          </a:xfrm>
          <a:prstGeom prst="rect">
            <a:avLst/>
          </a:prstGeom>
          <a:noFill/>
        </p:spPr>
        <p:txBody>
          <a:bodyPr wrap="square">
            <a:spAutoFit/>
          </a:bodyPr>
          <a:lstStyle/>
          <a:p>
            <a:pPr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E92FE1D-59A1-ADCE-59FF-F6EC443AF039}"/>
              </a:ext>
            </a:extLst>
          </p:cNvPr>
          <p:cNvSpPr txBox="1"/>
          <p:nvPr/>
        </p:nvSpPr>
        <p:spPr>
          <a:xfrm>
            <a:off x="566057" y="1144351"/>
            <a:ext cx="8166705" cy="3093154"/>
          </a:xfrm>
          <a:prstGeom prst="rect">
            <a:avLst/>
          </a:prstGeom>
          <a:noFill/>
        </p:spPr>
        <p:txBody>
          <a:bodyPr wrap="square" rtlCol="0">
            <a:spAutoFit/>
          </a:bodyPr>
          <a:lstStyle/>
          <a:p>
            <a:pPr marL="342900" indent="-342900" algn="l">
              <a:buFont typeface="+mj-lt"/>
              <a:buAutoNum type="arabicPeriod"/>
            </a:pPr>
            <a:r>
              <a:rPr lang="en-US" sz="1500" b="1" i="0" dirty="0">
                <a:solidFill>
                  <a:schemeClr val="tx1"/>
                </a:solidFill>
                <a:effectLst/>
                <a:highlight>
                  <a:srgbClr val="FFFFFF"/>
                </a:highlight>
                <a:latin typeface="Söhne"/>
              </a:rPr>
              <a:t>Utilize Django Framework:</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Leverage Django's MVC architecture for structured and scalable development.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Utilize Django's ORM for efficient database management and data retrieval.</a:t>
            </a:r>
          </a:p>
          <a:p>
            <a:pPr marL="342900" indent="-342900" algn="l">
              <a:buFont typeface="+mj-lt"/>
              <a:buAutoNum type="arabicPeriod"/>
            </a:pPr>
            <a:r>
              <a:rPr lang="en-US" sz="1500" b="1" i="0" dirty="0">
                <a:solidFill>
                  <a:schemeClr val="tx1"/>
                </a:solidFill>
                <a:effectLst/>
                <a:highlight>
                  <a:srgbClr val="FFFFFF"/>
                </a:highlight>
                <a:latin typeface="Söhne"/>
              </a:rPr>
              <a:t>Implement Key Features:</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User Authentication: Ensure secure user login and account management.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Music Catalog Management: Organize and manage a comprehensive music database.</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Streaming Capabilities: Implement seamless music playback functionality.</a:t>
            </a:r>
          </a:p>
          <a:p>
            <a:pPr marL="342900" indent="-342900" algn="l">
              <a:buFont typeface="+mj-lt"/>
              <a:buAutoNum type="arabicPeriod"/>
            </a:pPr>
            <a:r>
              <a:rPr lang="en-US" sz="1500" b="1" i="0" dirty="0">
                <a:solidFill>
                  <a:schemeClr val="tx1"/>
                </a:solidFill>
                <a:effectLst/>
                <a:highlight>
                  <a:srgbClr val="FFFFFF"/>
                </a:highlight>
                <a:latin typeface="Söhne"/>
              </a:rPr>
              <a:t>Responsive Design:</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Design user interfaces that adapt to different screen sizes and devices.</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Prioritize user experience by ensuring smooth navigation and intuitive controls.</a:t>
            </a:r>
          </a:p>
          <a:p>
            <a:pPr marL="342900" indent="-342900" algn="l">
              <a:buFont typeface="+mj-lt"/>
              <a:buAutoNum type="arabicPeriod"/>
            </a:pPr>
            <a:r>
              <a:rPr lang="en-US" sz="1500" b="1" i="0" dirty="0">
                <a:solidFill>
                  <a:schemeClr val="tx1"/>
                </a:solidFill>
                <a:effectLst/>
                <a:highlight>
                  <a:srgbClr val="FFFFFF"/>
                </a:highlight>
                <a:latin typeface="Söhne"/>
              </a:rPr>
              <a:t>Integration:</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Integrate with external APIs for expanded music catalog and additional features.</a:t>
            </a:r>
          </a:p>
          <a:p>
            <a:pPr marL="742950" lvl="1" indent="-285750" algn="l">
              <a:buFont typeface="Arial" panose="020B0604020202020204" pitchFamily="34" charset="0"/>
              <a:buChar char="•"/>
            </a:pPr>
            <a:r>
              <a:rPr lang="en-US" sz="1500" b="0" i="0" dirty="0">
                <a:solidFill>
                  <a:schemeClr val="tx1"/>
                </a:solidFill>
                <a:effectLst/>
                <a:highlight>
                  <a:srgbClr val="FFFFFF"/>
                </a:highlight>
                <a:latin typeface="Söhne"/>
              </a:rPr>
              <a:t>Utilize third-party services for analytics, social sharing, and payment processing.</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43AF8E0-5804-064C-22BD-DC4990FCEB87}"/>
              </a:ext>
            </a:extLst>
          </p:cNvPr>
          <p:cNvSpPr txBox="1"/>
          <p:nvPr/>
        </p:nvSpPr>
        <p:spPr>
          <a:xfrm>
            <a:off x="492236" y="795915"/>
            <a:ext cx="8366316" cy="3554819"/>
          </a:xfrm>
          <a:prstGeom prst="rect">
            <a:avLst/>
          </a:prstGeom>
          <a:noFill/>
        </p:spPr>
        <p:txBody>
          <a:bodyPr wrap="square" rtlCol="0">
            <a:spAutoFit/>
          </a:bodyPr>
          <a:lstStyle/>
          <a:p>
            <a:pPr marL="342900" indent="-342900" algn="l">
              <a:buFont typeface="+mj-lt"/>
              <a:buAutoNum type="arabicPeriod" startAt="5"/>
            </a:pPr>
            <a:r>
              <a:rPr lang="en-US" sz="1500" b="1" dirty="0">
                <a:solidFill>
                  <a:schemeClr val="tx1"/>
                </a:solidFill>
                <a:highlight>
                  <a:srgbClr val="FFFFFF"/>
                </a:highlight>
                <a:latin typeface="Söhne"/>
              </a:rPr>
              <a:t>Personalization</a:t>
            </a:r>
            <a:r>
              <a:rPr lang="en-US" sz="1500" b="1" i="0" dirty="0">
                <a:solidFill>
                  <a:schemeClr val="tx1"/>
                </a:solidFill>
                <a:effectLst/>
                <a:highlight>
                  <a:srgbClr val="FFFFFF"/>
                </a:highlight>
                <a:latin typeface="Söhne"/>
              </a:rPr>
              <a: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Implement recommendation algorithms to suggest music based on user preferences.</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Offer personalized playlists and curated content to enhance user engagement.</a:t>
            </a:r>
          </a:p>
          <a:p>
            <a:pPr marL="342900" indent="-342900" algn="l">
              <a:buFont typeface="+mj-lt"/>
              <a:buAutoNum type="arabicPeriod" startAt="5"/>
            </a:pPr>
            <a:r>
              <a:rPr lang="en-US" sz="1500" b="1" i="0" dirty="0">
                <a:solidFill>
                  <a:schemeClr val="tx1"/>
                </a:solidFill>
                <a:effectLst/>
                <a:highlight>
                  <a:srgbClr val="FFFFFF"/>
                </a:highlight>
                <a:latin typeface="Söhne"/>
              </a:rPr>
              <a:t>Scalability:</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Design architecture that can handle increased user traffic and data volume.</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Implement load balancing and caching mechanisms for improved performance.</a:t>
            </a:r>
          </a:p>
          <a:p>
            <a:pPr marL="342900" indent="-342900" algn="l">
              <a:buFont typeface="+mj-lt"/>
              <a:buAutoNum type="arabicPeriod" startAt="5"/>
            </a:pPr>
            <a:r>
              <a:rPr lang="en-US" sz="1500" b="1" i="0" dirty="0">
                <a:solidFill>
                  <a:schemeClr val="tx1"/>
                </a:solidFill>
                <a:effectLst/>
                <a:highlight>
                  <a:srgbClr val="FFFFFF"/>
                </a:highlight>
                <a:latin typeface="Söhne"/>
              </a:rPr>
              <a:t>Continuous Improvement: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Plan for regular updates and feature enhancements based on user feedback.</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Conduct testing and quality assurance to ensure a seamless user experience.</a:t>
            </a:r>
          </a:p>
          <a:p>
            <a:pPr marL="342900" indent="-342900" algn="l">
              <a:buFont typeface="+mj-lt"/>
              <a:buAutoNum type="arabicPeriod" startAt="5"/>
            </a:pPr>
            <a:r>
              <a:rPr lang="en-US" sz="1500" b="1" i="0" dirty="0">
                <a:solidFill>
                  <a:schemeClr val="tx1"/>
                </a:solidFill>
                <a:effectLst/>
                <a:highlight>
                  <a:srgbClr val="FFFFFF"/>
                </a:highlight>
                <a:latin typeface="Söhne"/>
              </a:rPr>
              <a:t>Community Engagement: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Encourage user interaction through forums, comments, and user-generated content.</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Foster a sense of community through shared playlists and collaborative features.</a:t>
            </a:r>
          </a:p>
          <a:p>
            <a:pPr marL="342900" indent="-342900" algn="l">
              <a:buFont typeface="+mj-lt"/>
              <a:buAutoNum type="arabicPeriod" startAt="5"/>
            </a:pPr>
            <a:r>
              <a:rPr lang="en-US" sz="1500" b="1" i="0" dirty="0">
                <a:solidFill>
                  <a:schemeClr val="tx1"/>
                </a:solidFill>
                <a:effectLst/>
                <a:highlight>
                  <a:srgbClr val="FFFFFF"/>
                </a:highlight>
                <a:latin typeface="Söhne"/>
              </a:rPr>
              <a:t>Security Measures:</a:t>
            </a:r>
          </a:p>
          <a:p>
            <a:pPr marL="800100" lvl="1" indent="-342900" algn="l">
              <a:buFont typeface="Arial" panose="020B0604020202020204" pitchFamily="34" charset="0"/>
              <a:buChar char="•"/>
            </a:pPr>
            <a:r>
              <a:rPr lang="en-US" sz="1500" b="0" i="0" dirty="0">
                <a:solidFill>
                  <a:schemeClr val="tx1"/>
                </a:solidFill>
                <a:effectLst/>
                <a:highlight>
                  <a:srgbClr val="FFFFFF"/>
                </a:highlight>
                <a:latin typeface="Söhne"/>
              </a:rPr>
              <a:t>Implement encryption protocols to protect user data and ensure privacy.</a:t>
            </a:r>
          </a:p>
          <a:p>
            <a:pPr marL="742950" lvl="1" indent="-285750" algn="l">
              <a:buFont typeface="Arial" panose="020B0604020202020204" pitchFamily="34" charset="0"/>
              <a:buChar char="•"/>
            </a:pPr>
            <a:r>
              <a:rPr lang="en-US" sz="1500" b="0" i="0" dirty="0">
                <a:solidFill>
                  <a:schemeClr val="tx1"/>
                </a:solidFill>
                <a:effectLst/>
                <a:highlight>
                  <a:srgbClr val="FFFFFF"/>
                </a:highlight>
                <a:latin typeface="Söhne"/>
              </a:rPr>
              <a:t> Utilize best practices for securing user authentication and authorization processes.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45327" y="65097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Modelling &amp; Results</a:t>
            </a:r>
            <a:endParaRPr lang="en-IN" sz="18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65E5E5F1-F61D-3477-48BA-23780CF41596}"/>
              </a:ext>
            </a:extLst>
          </p:cNvPr>
          <p:cNvSpPr txBox="1"/>
          <p:nvPr/>
        </p:nvSpPr>
        <p:spPr>
          <a:xfrm>
            <a:off x="727691" y="1022525"/>
            <a:ext cx="8018952" cy="3554819"/>
          </a:xfrm>
          <a:prstGeom prst="rect">
            <a:avLst/>
          </a:prstGeom>
          <a:noFill/>
        </p:spPr>
        <p:txBody>
          <a:bodyPr wrap="square" rtlCol="0">
            <a:spAutoFit/>
          </a:bodyPr>
          <a:lstStyle/>
          <a:p>
            <a:pPr algn="l"/>
            <a:r>
              <a:rPr lang="en-US" sz="1500" b="1" i="0" dirty="0">
                <a:solidFill>
                  <a:schemeClr val="tx1"/>
                </a:solidFill>
                <a:effectLst/>
                <a:highlight>
                  <a:srgbClr val="FFFFFF"/>
                </a:highlight>
                <a:latin typeface="Söhne"/>
              </a:rPr>
              <a:t>Developed a Structured Database Schema:</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Leveraged Django's ORM to design an organized and efficient database schema.</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Ensured seamless data handling and retrieval, optimizing performance.</a:t>
            </a:r>
          </a:p>
          <a:p>
            <a:pPr algn="l"/>
            <a:r>
              <a:rPr lang="en-US" sz="1500" b="1" i="0" dirty="0">
                <a:solidFill>
                  <a:schemeClr val="tx1"/>
                </a:solidFill>
                <a:effectLst/>
                <a:highlight>
                  <a:srgbClr val="FFFFFF"/>
                </a:highlight>
                <a:latin typeface="Söhne"/>
              </a:rPr>
              <a:t>Integrated a User Authentication System:</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Implemented a secure user authentication system for protected user accounts.</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Ensured data privacy and secure access management.</a:t>
            </a:r>
          </a:p>
          <a:p>
            <a:pPr algn="l"/>
            <a:r>
              <a:rPr lang="en-US" sz="1500" b="1" i="0" dirty="0">
                <a:solidFill>
                  <a:schemeClr val="tx1"/>
                </a:solidFill>
                <a:effectLst/>
                <a:highlight>
                  <a:srgbClr val="FFFFFF"/>
                </a:highlight>
                <a:latin typeface="Söhne"/>
              </a:rPr>
              <a:t>Designed User Interfaces for Seamless Navigation:</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Crafted intuitive interfaces for effortless navigation and interaction.</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Prioritized user satisfaction and engagement through user-friendly design.</a:t>
            </a:r>
          </a:p>
          <a:p>
            <a:pPr algn="l"/>
            <a:r>
              <a:rPr lang="en-US" sz="1500" b="1" i="0" dirty="0">
                <a:solidFill>
                  <a:schemeClr val="tx1"/>
                </a:solidFill>
                <a:effectLst/>
                <a:highlight>
                  <a:srgbClr val="FFFFFF"/>
                </a:highlight>
                <a:latin typeface="Söhne"/>
              </a:rPr>
              <a:t>Established Optimized Data Caching Techniques:</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Implemented data caching methods to enhance streaming performance.</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Provided smooth music playback experience with minimal buffering.</a:t>
            </a:r>
          </a:p>
          <a:p>
            <a:pPr algn="l"/>
            <a:r>
              <a:rPr lang="en-US" sz="1500" b="1" i="0" dirty="0">
                <a:solidFill>
                  <a:schemeClr val="tx1"/>
                </a:solidFill>
                <a:effectLst/>
                <a:highlight>
                  <a:srgbClr val="FFFFFF"/>
                </a:highlight>
                <a:latin typeface="Söhne"/>
              </a:rPr>
              <a:t>Ensured Compatibility and Responsiveness Across Devices:</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Designed for compatibility across various devices and screen sizes.</a:t>
            </a:r>
          </a:p>
          <a:p>
            <a:pPr marL="720000" indent="-285750" algn="l">
              <a:buFont typeface="Arial" panose="020B0604020202020204" pitchFamily="34" charset="0"/>
              <a:buChar char="•"/>
            </a:pPr>
            <a:r>
              <a:rPr lang="en-US" sz="1500" b="0" i="0" dirty="0">
                <a:solidFill>
                  <a:schemeClr val="tx1"/>
                </a:solidFill>
                <a:effectLst/>
                <a:highlight>
                  <a:srgbClr val="FFFFFF"/>
                </a:highlight>
                <a:latin typeface="Söhne"/>
              </a:rPr>
              <a:t>Ensured a consistent user experience, leading to increased usage and positive feedback.</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1830</TotalTime>
  <Words>1175</Words>
  <Application>Microsoft Office PowerPoint</Application>
  <PresentationFormat>On-screen Show (16:9)</PresentationFormat>
  <Paragraphs>119</Paragraphs>
  <Slides>25</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 Page – Before Login/SignUp</vt:lpstr>
      <vt:lpstr>Search Functionality</vt:lpstr>
      <vt:lpstr>Sign Up Page</vt:lpstr>
      <vt:lpstr>Login Page</vt:lpstr>
      <vt:lpstr>Home Page – After Login</vt:lpstr>
      <vt:lpstr>Upload Music Page</vt:lpstr>
      <vt:lpstr>Channel Page</vt:lpstr>
      <vt:lpstr>All Songs Page</vt:lpstr>
      <vt:lpstr>Add To Listen Later Functionality</vt:lpstr>
      <vt:lpstr>Watch Later Page</vt:lpstr>
      <vt:lpstr>History Page</vt:lpstr>
      <vt:lpstr>Home Page – About US Section</vt:lpstr>
      <vt:lpstr>Logout Functionality</vt:lpstr>
      <vt:lpstr>Future Enhancements:</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Snowvita B</cp:lastModifiedBy>
  <cp:revision>7</cp:revision>
  <dcterms:modified xsi:type="dcterms:W3CDTF">2024-04-07T13:16:22Z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